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2.infourok.ru/uploads/ex/016f/000210c6-66c7ecac/img0.jpg"/>
          <p:cNvPicPr>
            <a:picLocks noChangeAspect="1" noChangeArrowheads="1"/>
          </p:cNvPicPr>
          <p:nvPr/>
        </p:nvPicPr>
        <p:blipFill>
          <a:blip r:embed="rId3"/>
          <a:srcRect t="15625" b="15624"/>
          <a:stretch>
            <a:fillRect/>
          </a:stretch>
        </p:blipFill>
        <p:spPr bwMode="auto">
          <a:xfrm>
            <a:off x="0" y="2143092"/>
            <a:ext cx="9144000" cy="47149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04"/>
            <a:ext cx="8823242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Зачепінг</a:t>
            </a: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uk-UA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навперегонки</a:t>
            </a: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зі смертю.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29600" cy="30003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358775">
              <a:spcBef>
                <a:spcPts val="0"/>
              </a:spcBef>
              <a:buNone/>
            </a:pP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Правил безпеки громадян на залізничному транспорті України: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перехід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колій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невстановлених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ходіння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залізничних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коліях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-посадка 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висадка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ходу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поїзда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підіймання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дахи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поїздів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локомотивів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вагонів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знаходження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стані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алкогольного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сп’яніння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території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об’єктів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залізничного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транспорту.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Знак &quot;Железнодорожный переезд&quot; — со шлагбаумом и без него, однопутные и  многопутные ЖД переез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331881"/>
            <a:ext cx="6010286" cy="3526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643998" cy="42148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/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Пішоходам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дозволяється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переходити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колії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встановлених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станціях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де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немає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мостів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тунелів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громадянам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належить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переходити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колії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місцях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обладнаних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спеціальними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настилами. </a:t>
            </a:r>
          </a:p>
          <a:p>
            <a:pPr algn="just"/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тим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увійти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небезпечну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потрібно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впевнитись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потяга.</a:t>
            </a:r>
          </a:p>
          <a:p>
            <a:pPr algn="just"/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наближенні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потяга до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перону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платформи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громадяни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стежити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звуковими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сигналами. </a:t>
            </a:r>
          </a:p>
          <a:p>
            <a:pPr algn="just"/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наближенні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потяга треба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зупинитись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поза межами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небезпечної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пропустити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впевнившись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відсутності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рухомого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складу,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пересувається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сусідніх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коліях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почати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800" dirty="0" err="1">
                <a:latin typeface="Arial" panose="020B0604020202020204" pitchFamily="34" charset="0"/>
                <a:cs typeface="Arial" panose="020B0604020202020204" pitchFamily="34" charset="0"/>
              </a:rPr>
              <a:t>перехід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Залізниця – зона підвищеної небезпеки » Вісник Кіровоградщи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143380"/>
            <a:ext cx="3605570" cy="2714620"/>
          </a:xfrm>
          <a:prstGeom prst="rect">
            <a:avLst/>
          </a:prstGeom>
          <a:noFill/>
        </p:spPr>
      </p:pic>
      <p:pic>
        <p:nvPicPr>
          <p:cNvPr id="4100" name="Picture 4" descr="Львівська залізниця :: Нов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138076"/>
            <a:ext cx="4071934" cy="271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35004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358775">
              <a:buNone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Забороняється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коліях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наближатися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них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відстань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п'яти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метрів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перебігати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поїздом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наближається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залишилося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менше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400 м.</a:t>
            </a:r>
          </a:p>
          <a:p>
            <a:pPr marL="0" indent="358775"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зразу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проходу потяга,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впевнившись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сусідніх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коліях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пересувається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рухомий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склад.</a:t>
            </a:r>
          </a:p>
          <a:p>
            <a:pPr marL="0" indent="35877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станціях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перегонах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пролізати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вагонами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перелізати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автозчепи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переходу через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колію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58775" algn="just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Проходити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мостах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тунелях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обладнаних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спеціальними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настилами для проходу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пішоходів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Незагоєні рани локомотивних бриг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857628"/>
            <a:ext cx="4573454" cy="2786082"/>
          </a:xfrm>
          <a:prstGeom prst="rect">
            <a:avLst/>
          </a:prstGeom>
          <a:noFill/>
        </p:spPr>
      </p:pic>
      <p:pic>
        <p:nvPicPr>
          <p:cNvPr id="5124" name="Picture 4" descr="Штраф за перетин колії — 34 гривні — не лякає порушникі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032" y="3786190"/>
            <a:ext cx="4287954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8572560" cy="19288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Пролізати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закритим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шлагбаумом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залізничному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переїзді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переїзд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коли шлагбаум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починає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закриватися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електрифікованих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лініях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підніматися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опори.</a:t>
            </a:r>
          </a:p>
          <a:p>
            <a:pPr algn="just"/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Підніматися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дахи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поїздів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локомотивів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вагонів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конструкції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мостів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освітлювальних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вишок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Людина загинула під час спроби покататися на вагоні поїзда в метро |  Українські Новини"/>
          <p:cNvPicPr>
            <a:picLocks noChangeAspect="1" noChangeArrowheads="1"/>
          </p:cNvPicPr>
          <p:nvPr/>
        </p:nvPicPr>
        <p:blipFill>
          <a:blip r:embed="rId3"/>
          <a:srcRect l="8889"/>
          <a:stretch>
            <a:fillRect/>
          </a:stretch>
        </p:blipFill>
        <p:spPr bwMode="auto">
          <a:xfrm>
            <a:off x="0" y="2357430"/>
            <a:ext cx="4414974" cy="3214710"/>
          </a:xfrm>
          <a:prstGeom prst="rect">
            <a:avLst/>
          </a:prstGeom>
          <a:noFill/>
        </p:spPr>
      </p:pic>
      <p:pic>
        <p:nvPicPr>
          <p:cNvPr id="3076" name="Picture 4" descr="Небезпечне селфі: на Чернігівщині молодика вдарило струмом на даху поїзда –  ЧЕline |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985" y="2357430"/>
            <a:ext cx="481801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евер Луганской области предлагают соединить с общей сетью железной дор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366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218598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358775" algn="ctr">
              <a:buNone/>
            </a:pPr>
            <a:r>
              <a:rPr lang="uk-U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ЗАЛІЗНИЧНА КОЛІЯ - ЦЕ ЗОНА ПІДВИЩЕНОЇ НЕБЕЗПЕКИ! </a:t>
            </a:r>
          </a:p>
          <a:p>
            <a:pPr marL="0" lvl="0" indent="358775" algn="ctr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ЖИТТЯ – ДУЖЕ ВЕЛИКА РОЗПЛАТА ЗА БЕЗТУРБОТНІСТЬ ТА ХАЛАТНІСТЬ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714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58775"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Залізничний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транспорту в десятки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разів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безпечніший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автомобільний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ньому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ряд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небезпек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пов’язаних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катастрофами,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пожежами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ушкодженнями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ліній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електропередачі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злочинними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pic>
        <p:nvPicPr>
          <p:cNvPr id="14342" name="Picture 6" descr="Малая Южная» Детская железная дорога | Дети в городе Харь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670147" cy="485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5716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58775"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Найчастіше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жертвами травм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стають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підлітки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Кожна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людина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повинна не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сама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неухильно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дотримуватися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правил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поведінки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прислухатися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сигналів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застерігати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інших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314" name="Picture 2" descr="Почему на железной дороге ежегодно гибнет до 100 человек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3571900" cy="2381267"/>
          </a:xfrm>
          <a:prstGeom prst="rect">
            <a:avLst/>
          </a:prstGeom>
          <a:noFill/>
        </p:spPr>
      </p:pic>
      <p:sp>
        <p:nvSpPr>
          <p:cNvPr id="13316" name="AutoShape 4" descr="Железная дорога – не место для прогулок. Помни – тебя ждут дома… - Новости  - Интернет-портал Gazeta-ba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Железная дорога – не место для прогулок. Помни – тебя ждут дома… - Новости  - Интернет-портал Gazeta-ba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Железная дорога – не место для прогулок. Помни – тебя ждут дома… - Новости  - Интернет-портал Gazeta-ba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Руководство ОАО «РЖД» напоминает о правилах безопасности на железной дороге  | Администрация Городского округа Подольс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308" y="1714488"/>
            <a:ext cx="4209739" cy="2357454"/>
          </a:xfrm>
          <a:prstGeom prst="rect">
            <a:avLst/>
          </a:prstGeom>
          <a:noFill/>
        </p:spPr>
      </p:pic>
      <p:pic>
        <p:nvPicPr>
          <p:cNvPr id="13324" name="Picture 12" descr="http://storage.inovaco.ru/media/cache/9b/77/92/f8/ab/c7/9b7792f8abc789184becd1d4fa7e0a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143380"/>
            <a:ext cx="3399617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8573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58775" algn="just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Залізниця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з’явилась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раніше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ніж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перший паровоз.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сліди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ведуть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глибину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століть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Давній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Єгипет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коли при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будівництві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пірамід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переміщення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вантажів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користувалися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продовгуватими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полоззями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(рейками),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укладеними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поперечні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колоди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шпали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2290" name="Picture 2" descr="Техника строительства египетских пирамид - Wikiwa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4029996" cy="2815718"/>
          </a:xfrm>
          <a:prstGeom prst="rect">
            <a:avLst/>
          </a:prstGeom>
          <a:noFill/>
        </p:spPr>
      </p:pic>
      <p:pic>
        <p:nvPicPr>
          <p:cNvPr id="12292" name="Picture 4" descr="строительство пирамид - Фрилансер Марина Акшенцева Aksamarina - Портфоли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40" y="3692259"/>
            <a:ext cx="5000660" cy="3165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29684" cy="25003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358775" algn="just"/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Зачепінг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- це проїзд у таких місцях, які до цього не пристосовані.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Зачепери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(так називають себе прихильники екстремального катання) їздять не всередині вагона, а із зовнішнього його боку, на автозчепах вагонів, на поручнях і підніжках, на гальмівних майданчиках, міжвагонних буферах, на дахах потягів, у відкритих кузовах вантажних вагонів тощо.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Зачепінг – небезпечне молодіжне хобі » ІВАНКІВСЬКИЙ РАЙОННИЙ ЛІЦ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3058"/>
            <a:ext cx="5000660" cy="2814942"/>
          </a:xfrm>
          <a:prstGeom prst="rect">
            <a:avLst/>
          </a:prstGeom>
          <a:noFill/>
        </p:spPr>
      </p:pic>
      <p:pic>
        <p:nvPicPr>
          <p:cNvPr id="11268" name="Picture 4" descr="Зачепінг та руфінг: підлітки з рівного прагнуть популярності небезпечними  розвагами (ВІДЕ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2973" y="2714620"/>
            <a:ext cx="4191027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314327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358775" algn="just"/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В 19 ст. такий проїзд у багатьох країнах не вважався порушенням. У наші дні через надзвичайне переповнення поїздів </a:t>
            </a:r>
            <a:r>
              <a:rPr lang="uk-UA" sz="2200" dirty="0" err="1">
                <a:latin typeface="Arial" panose="020B0604020202020204" pitchFamily="34" charset="0"/>
                <a:cs typeface="Arial" panose="020B0604020202020204" pitchFamily="34" charset="0"/>
              </a:rPr>
              <a:t>зачепінг</a:t>
            </a:r>
            <a:r>
              <a:rPr lang="uk-UA" sz="2200" dirty="0">
                <a:latin typeface="Arial" panose="020B0604020202020204" pitchFamily="34" charset="0"/>
                <a:cs typeface="Arial" panose="020B0604020202020204" pitchFamily="34" charset="0"/>
              </a:rPr>
              <a:t> поширений у деяких країнах Південної і Південно-Східної Азії та Африки. Є й такі закордонні залізниці, де екстремальний спосіб пересування на транспорті - це звичайне явище, воно має легальний статус та інколи використовується як атракціон для туристів.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Bombay Photo Images[ Mumbai]: Mumbai's overcrowded trains kill 17 people  every day.3,443 out of a total of 4,357 in 2008 — were caused by people  being mown down by trains while trespas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92139"/>
            <a:ext cx="4786314" cy="3365861"/>
          </a:xfrm>
          <a:prstGeom prst="rect">
            <a:avLst/>
          </a:prstGeom>
          <a:noFill/>
        </p:spPr>
      </p:pic>
      <p:pic>
        <p:nvPicPr>
          <p:cNvPr id="10244" name="Picture 4" descr="Индия приостановила железнодорожное сообщение впервые за 167 лет и делает  из поездов больницы – Публикации – Finversia (Финверсия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4572" y="3500438"/>
            <a:ext cx="437942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57162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358775" algn="just"/>
            <a:r>
              <a:rPr lang="uk-UA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Метросерфінг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 - катання на поїзді метрополітену, </a:t>
            </a:r>
            <a:r>
              <a:rPr lang="uk-UA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трейнхоп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 - їзда на вантажних поїздах, </a:t>
            </a:r>
            <a:r>
              <a:rPr lang="uk-UA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андервагонрайдінг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 - проїзд під вагоном, зазвичай, на вагонних візках.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Метросерфинг"/>
          <p:cNvPicPr>
            <a:picLocks noChangeAspect="1" noChangeArrowheads="1"/>
          </p:cNvPicPr>
          <p:nvPr/>
        </p:nvPicPr>
        <p:blipFill>
          <a:blip r:embed="rId3"/>
          <a:srcRect l="4237" r="16667"/>
          <a:stretch>
            <a:fillRect/>
          </a:stretch>
        </p:blipFill>
        <p:spPr bwMode="auto">
          <a:xfrm>
            <a:off x="0" y="1785926"/>
            <a:ext cx="4000528" cy="2828925"/>
          </a:xfrm>
          <a:prstGeom prst="rect">
            <a:avLst/>
          </a:prstGeom>
          <a:noFill/>
        </p:spPr>
      </p:pic>
      <p:pic>
        <p:nvPicPr>
          <p:cNvPr id="9220" name="Picture 4" descr="ЗАЦЕПИНГ (трейнсерфинг, трейнхоп) - проезд снаружи поезд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5143504" cy="3857628"/>
          </a:xfrm>
          <a:prstGeom prst="rect">
            <a:avLst/>
          </a:prstGeom>
          <a:noFill/>
        </p:spPr>
      </p:pic>
      <p:pic>
        <p:nvPicPr>
          <p:cNvPr id="9222" name="Picture 6" descr="Зачепінг – небезпечне молодіжне хобі - Академічний ліцей №5 Обухівської  міської ради Київської області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615296"/>
            <a:ext cx="4000496" cy="224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358775" algn="just"/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Часто причиною травмувань дітей та навіть їх смертей стає захоплення графіті, після чого, зазвичай, слідує так звана </a:t>
            </a:r>
            <a:r>
              <a:rPr 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фотосесія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на фоні створення своїх «шедеврів».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Как рисуют граффити на поездах в Германии! - YouTube"/>
          <p:cNvPicPr>
            <a:picLocks noChangeAspect="1" noChangeArrowheads="1"/>
          </p:cNvPicPr>
          <p:nvPr/>
        </p:nvPicPr>
        <p:blipFill>
          <a:blip r:embed="rId4"/>
          <a:srcRect l="1563" t="14584" r="-1" b="16666"/>
          <a:stretch>
            <a:fillRect/>
          </a:stretch>
        </p:blipFill>
        <p:spPr bwMode="auto">
          <a:xfrm>
            <a:off x="142844" y="1571612"/>
            <a:ext cx="4773358" cy="2500330"/>
          </a:xfrm>
          <a:prstGeom prst="rect">
            <a:avLst/>
          </a:prstGeom>
          <a:noFill/>
        </p:spPr>
      </p:pic>
      <p:pic>
        <p:nvPicPr>
          <p:cNvPr id="8196" name="Picture 4" descr="Прокуратура закрыла сайт, обучающий граффити на поезда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71612"/>
            <a:ext cx="3333750" cy="2495551"/>
          </a:xfrm>
          <a:prstGeom prst="rect">
            <a:avLst/>
          </a:prstGeom>
          <a:noFill/>
        </p:spPr>
      </p:pic>
      <p:pic>
        <p:nvPicPr>
          <p:cNvPr id="8198" name="Picture 6" descr="Граффити на поездах в Гамбурге # 2"/>
          <p:cNvPicPr>
            <a:picLocks noChangeAspect="1" noChangeArrowheads="1"/>
          </p:cNvPicPr>
          <p:nvPr/>
        </p:nvPicPr>
        <p:blipFill>
          <a:blip r:embed="rId6"/>
          <a:srcRect t="14700" r="1136" b="9697"/>
          <a:stretch>
            <a:fillRect/>
          </a:stretch>
        </p:blipFill>
        <p:spPr bwMode="auto">
          <a:xfrm>
            <a:off x="1357290" y="4286232"/>
            <a:ext cx="6215106" cy="257176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Фон для презентации по математике | Бесплатные фоны для презентаций 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3143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indent="358775" algn="just"/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В Україні </a:t>
            </a:r>
            <a:r>
              <a:rPr lang="uk-UA" sz="2700" dirty="0" err="1">
                <a:latin typeface="Arial" panose="020B0604020202020204" pitchFamily="34" charset="0"/>
                <a:cs typeface="Arial" panose="020B0604020202020204" pitchFamily="34" charset="0"/>
              </a:rPr>
              <a:t>зачепінг</a:t>
            </a:r>
            <a:r>
              <a:rPr lang="uk-UA" sz="2700" dirty="0">
                <a:latin typeface="Arial" panose="020B0604020202020204" pitchFamily="34" charset="0"/>
                <a:cs typeface="Arial" panose="020B0604020202020204" pitchFamily="34" charset="0"/>
              </a:rPr>
              <a:t> на залізницях загального користування карається штрафом у розмірі від 7 до 15 неоподаткованих мінімумів доходів громадян (від 119 до 255 гривень) - ст.109 Кодексу України про адміністративні правопорушення. А на батьків, діти яких не досягли 16 років, складається адміністративний протокол (ст.184 Кодексу України про адміністративні правопорушення) за невиконання ними обов’язків щодо виховання своїх дітей.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Кримінальний кодекс України - купити в Україні за низькою ціною – Книгарня  &quot;Є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58432"/>
            <a:ext cx="2311706" cy="3399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643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Залізничний транспорту в десятки разів безпечніший, ніж автомобільний. Однак, на ньому також є ряд небезпек, пов’язаних з катастрофами, пожежами, ушкодженнями ліній електропередачі, злочинними діями інших осіб .</vt:lpstr>
      <vt:lpstr>Найчастіше жертвами травм стають діти і підлітки. Кожна людина повинна не тільки сама неухильно дотримуватися правил поведінки на залізниці, прислухатися до сигналів, але   застерігати інших.</vt:lpstr>
      <vt:lpstr>Залізниця з’явилась раніше, ніж перший паровоз. Її сліди ведуть у глибину століть у Давній Єгипет, коли при будівництві пірамід для переміщення вантажів користувалися продовгуватими полоззями (рейками), укладеними на поперечні колоди (шпали).</vt:lpstr>
      <vt:lpstr>Зачепінг - це проїзд у таких місцях, які до цього не пристосовані. Зачепери (так називають себе прихильники екстремального катання) їздять не всередині вагона, а із зовнішнього його боку, на автозчепах вагонів, на поручнях і підніжках, на гальмівних майданчиках, міжвагонних буферах, на дахах потягів, у відкритих кузовах вантажних вагонів тощо. </vt:lpstr>
      <vt:lpstr>В 19 ст. такий проїзд у багатьох країнах не вважався порушенням. У наші дні через надзвичайне переповнення поїздів зачепінг поширений у деяких країнах Південної і Південно-Східної Азії та Африки. Є й такі закордонні залізниці, де екстремальний спосіб пересування на транспорті - це звичайне явище, воно має легальний статус та інколи використовується як атракціон для туристів.</vt:lpstr>
      <vt:lpstr>Метросерфінг - катання на поїзді метрополітену, трейнхоп - їзда на вантажних поїздах, андервагонрайдінг - проїзд під вагоном, зазвичай, на вагонних візках.</vt:lpstr>
      <vt:lpstr>Часто причиною травмувань дітей та навіть їх смертей стає захоплення графіті, після чого, зазвичай, слідує так звана фотосесія на фоні створення своїх «шедеврів». </vt:lpstr>
      <vt:lpstr>В Україні зачепінг на залізницях загального користування карається штрафом у розмірі від 7 до 15 неоподаткованих мінімумів доходів громадян (від 119 до 255 гривень) - ст.109 Кодексу України про адміністративні правопорушення. А на батьків, діти яких не досягли 16 років, складається адміністративний протокол (ст.184 Кодексу України про адміністративні правопорушення) за невиконання ними обов’язків щодо виховання своїх дітей.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ролтип</dc:creator>
  <cp:lastModifiedBy>MSI</cp:lastModifiedBy>
  <cp:revision>28</cp:revision>
  <dcterms:created xsi:type="dcterms:W3CDTF">2019-02-04T07:32:09Z</dcterms:created>
  <dcterms:modified xsi:type="dcterms:W3CDTF">2025-05-21T08:33:14Z</dcterms:modified>
</cp:coreProperties>
</file>